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boto Medium" panose="02000000000000000000" pitchFamily="2" charset="0"/>
      <p:regular r:id="rId18"/>
    </p:embeddedFont>
    <p:embeddedFont>
      <p:font typeface="Roboto Mono Medium" panose="00000009000000000000" pitchFamily="49" charset="0"/>
      <p:regular r:id="rId19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7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Bootkit Development: MBR Infection &amp; Ransomware Simulation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225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Two-Stage Bootkit Proof-of-Concept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1303" y="6226254"/>
            <a:ext cx="1477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AW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6076712"/>
            <a:ext cx="19865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946309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Bootkits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5453" y="2641402"/>
            <a:ext cx="3697129" cy="3162776"/>
          </a:xfrm>
          <a:prstGeom prst="roundRect">
            <a:avLst>
              <a:gd name="adj" fmla="val 103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84171" y="2860119"/>
            <a:ext cx="295286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is a Bootkit?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84171" y="3333036"/>
            <a:ext cx="325969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Malware that infects boot sectors (MBR) to gain control before OS loads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4171" y="4459248"/>
            <a:ext cx="325969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Persistent, stealthy, and OS-agnostic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299" y="2641402"/>
            <a:ext cx="3697248" cy="3162776"/>
          </a:xfrm>
          <a:prstGeom prst="roundRect">
            <a:avLst>
              <a:gd name="adj" fmla="val 103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4900017" y="2860119"/>
            <a:ext cx="311693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Target the MBR?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900017" y="3333036"/>
            <a:ext cx="3259812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Executes before antivirus/OS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0017" y="3759398"/>
            <a:ext cx="3259812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arbitrary payload delivery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0017" y="4535686"/>
            <a:ext cx="3259812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impact: system lockdown, data theft, ransomware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453" y="6022896"/>
            <a:ext cx="7613094" cy="1260277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984171" y="624161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Goal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84171" y="6714530"/>
            <a:ext cx="7175659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a ransomware bootkit with user interaction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542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7483"/>
            <a:ext cx="1134070" cy="2191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94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Stage 1 (MBR)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471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512 bytes, runs at 0x7C00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292691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infection warning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54674" y="33691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Loads Stage 2 from LBA 2 (sector 3)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21913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185642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Stage 2 (Payload)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2KB, runs at 0x8000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154674" y="511825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ransom note + input handling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54674" y="556045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Terminates with "YOU SUCK!" on correct key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50173"/>
            <a:ext cx="1134070" cy="13608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54674" y="6376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Tools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2154674" y="68674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NASM (Assembly), VirtualBox, dd, Hex editors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4367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Stage 1: MBR Infection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0122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Responsibilities: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612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boot drive in DL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3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"MBR INFECTED!"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56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Stage 2 (4 sectors) to 0x8000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5379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Failure Handling: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165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"STG1 ERR!" on disk read error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80122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Critical Code Snippets: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599521" y="3489603"/>
            <a:ext cx="6244709" cy="2880360"/>
          </a:xfrm>
          <a:prstGeom prst="roundRect">
            <a:avLst>
              <a:gd name="adj" fmla="val 1181"/>
            </a:avLst>
          </a:prstGeom>
          <a:solidFill>
            <a:srgbClr val="3D4D00"/>
          </a:solidFill>
          <a:ln/>
        </p:spPr>
      </p:sp>
      <p:sp>
        <p:nvSpPr>
          <p:cNvPr id="11" name="Shape 9"/>
          <p:cNvSpPr/>
          <p:nvPr/>
        </p:nvSpPr>
        <p:spPr>
          <a:xfrm>
            <a:off x="7588210" y="3489603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3D4D00"/>
          </a:solidFill>
          <a:ln/>
        </p:spPr>
      </p:sp>
      <p:sp>
        <p:nvSpPr>
          <p:cNvPr id="12" name="Text 10"/>
          <p:cNvSpPr/>
          <p:nvPr/>
        </p:nvSpPr>
        <p:spPr>
          <a:xfrm>
            <a:off x="7815024" y="3659624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ah, 0x02 ; Read disk sectors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al, 4    ; 4 sectors (Stage 2)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cl, 3    ; LBA 2 → CHS sector 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 bx, 0x8000 ; Load address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0x13     ; BIOS disk interrupt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jc</a:t>
            </a: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error     ; Handle errors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jmp</a:t>
            </a: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0:0x8000 ; Jump to Stage 2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E1671-9B21-32CB-DD0B-6BAE71C16A74}"/>
              </a:ext>
            </a:extLst>
          </p:cNvPr>
          <p:cNvSpPr/>
          <p:nvPr/>
        </p:nvSpPr>
        <p:spPr>
          <a:xfrm>
            <a:off x="12124266" y="7507526"/>
            <a:ext cx="2506134" cy="69123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Stage 2: Ransomware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407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774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Professional ransom note with crypto demands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64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 (A-Z only)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58633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feedback (error messages, underscores)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8978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2243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27340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screen + display ransom note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323302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Prompt for 4-character key ("COAL")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73201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input → Show "YOU SUCK!" on success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7907"/>
            <a:ext cx="339328" cy="424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37790" y="4797981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Input Handling Magic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37790" y="528839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al, 0xDF ; Convert to uppercase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578739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movzx bx, [input_index]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937790" y="628638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 [input_buffer+bx], al ; Store char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937790" y="678537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 0x10 ; Print char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081"/>
            <a:ext cx="339328" cy="4242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8AFE20A-B5A2-DB07-DBF0-F5426E9C498E}"/>
              </a:ext>
            </a:extLst>
          </p:cNvPr>
          <p:cNvSpPr/>
          <p:nvPr/>
        </p:nvSpPr>
        <p:spPr>
          <a:xfrm>
            <a:off x="12124266" y="7507526"/>
            <a:ext cx="2506134" cy="69123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735806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Infection Process (Step-by-Step)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729" y="2342078"/>
            <a:ext cx="207169" cy="1613654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626066" y="2549247"/>
            <a:ext cx="32635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Inject Stage 1 (MBR):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626066" y="3106222"/>
            <a:ext cx="7279005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7" name="Shape 4"/>
          <p:cNvSpPr/>
          <p:nvPr/>
        </p:nvSpPr>
        <p:spPr>
          <a:xfrm>
            <a:off x="6615708" y="3106222"/>
            <a:ext cx="7299722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8" name="Text 5"/>
          <p:cNvSpPr/>
          <p:nvPr/>
        </p:nvSpPr>
        <p:spPr>
          <a:xfrm>
            <a:off x="6822877" y="3261598"/>
            <a:ext cx="688538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dd if=stage1.bin of=clean.raw bs=512 seek=0 conv=notrunc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22601" y="4111109"/>
            <a:ext cx="207169" cy="1613654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6936938" y="4318278"/>
            <a:ext cx="388512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Inject Stage 2 (Payload):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936938" y="4875252"/>
            <a:ext cx="6968133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12" name="Shape 9"/>
          <p:cNvSpPr/>
          <p:nvPr/>
        </p:nvSpPr>
        <p:spPr>
          <a:xfrm>
            <a:off x="6926580" y="4875252"/>
            <a:ext cx="6988850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13" name="Text 10"/>
          <p:cNvSpPr/>
          <p:nvPr/>
        </p:nvSpPr>
        <p:spPr>
          <a:xfrm>
            <a:off x="7133749" y="5030629"/>
            <a:ext cx="657451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dd if=stage2.bin of=clean.raw bs=512 seek=2 conv=notrunc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833473" y="5880140"/>
            <a:ext cx="207169" cy="1613654"/>
          </a:xfrm>
          <a:prstGeom prst="roundRect">
            <a:avLst>
              <a:gd name="adj" fmla="val 15006"/>
            </a:avLst>
          </a:prstGeom>
          <a:solidFill>
            <a:srgbClr val="404040"/>
          </a:solidFill>
          <a:ln/>
        </p:spPr>
      </p:sp>
      <p:sp>
        <p:nvSpPr>
          <p:cNvPr id="15" name="Text 12"/>
          <p:cNvSpPr/>
          <p:nvPr/>
        </p:nvSpPr>
        <p:spPr>
          <a:xfrm>
            <a:off x="7247811" y="6087308"/>
            <a:ext cx="34188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Convert to VDI + Test: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247811" y="6644283"/>
            <a:ext cx="6657261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17" name="Shape 14"/>
          <p:cNvSpPr/>
          <p:nvPr/>
        </p:nvSpPr>
        <p:spPr>
          <a:xfrm>
            <a:off x="7237452" y="6644283"/>
            <a:ext cx="6677978" cy="642342"/>
          </a:xfrm>
          <a:prstGeom prst="roundRect">
            <a:avLst>
              <a:gd name="adj" fmla="val 4840"/>
            </a:avLst>
          </a:prstGeom>
          <a:solidFill>
            <a:srgbClr val="3D4D00"/>
          </a:solidFill>
          <a:ln/>
        </p:spPr>
      </p:sp>
      <p:sp>
        <p:nvSpPr>
          <p:cNvPr id="18" name="Text 15"/>
          <p:cNvSpPr/>
          <p:nvPr/>
        </p:nvSpPr>
        <p:spPr>
          <a:xfrm>
            <a:off x="7444621" y="6799659"/>
            <a:ext cx="626364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VBoxManage convertfromraw clean.raw clean.vdi --format VDI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3959F-E404-E892-D4B2-50640712F135}"/>
              </a:ext>
            </a:extLst>
          </p:cNvPr>
          <p:cNvSpPr/>
          <p:nvPr/>
        </p:nvSpPr>
        <p:spPr>
          <a:xfrm>
            <a:off x="12124266" y="7507526"/>
            <a:ext cx="2506134" cy="69123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2701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Validation &amp;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701641"/>
            <a:ext cx="30480" cy="5875139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194155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7016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74414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779508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Hex-dump sectors to confirm injection: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7669411" y="2743319"/>
            <a:ext cx="6167199" cy="1065848"/>
          </a:xfrm>
          <a:prstGeom prst="roundRect">
            <a:avLst>
              <a:gd name="adj" fmla="val 3192"/>
            </a:avLst>
          </a:prstGeom>
          <a:solidFill>
            <a:srgbClr val="3D4D00"/>
          </a:solidFill>
          <a:ln/>
        </p:spPr>
      </p:sp>
      <p:sp>
        <p:nvSpPr>
          <p:cNvPr id="10" name="Shape 6"/>
          <p:cNvSpPr/>
          <p:nvPr/>
        </p:nvSpPr>
        <p:spPr>
          <a:xfrm>
            <a:off x="7658100" y="2743319"/>
            <a:ext cx="6189821" cy="1065848"/>
          </a:xfrm>
          <a:prstGeom prst="roundRect">
            <a:avLst>
              <a:gd name="adj" fmla="val 3192"/>
            </a:avLst>
          </a:prstGeom>
          <a:solidFill>
            <a:srgbClr val="3D4D00"/>
          </a:solidFill>
          <a:ln/>
        </p:spPr>
      </p:sp>
      <p:sp>
        <p:nvSpPr>
          <p:cNvPr id="11" name="Text 7"/>
          <p:cNvSpPr/>
          <p:nvPr/>
        </p:nvSpPr>
        <p:spPr>
          <a:xfrm>
            <a:off x="7884914" y="2731756"/>
            <a:ext cx="5736193" cy="129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xxd -s $((0*512)) -l 512 clean.raw # Stage 1 (LBA 0)xxd -s $((2*512)) -l 2048 clean.raw # Stage 2 (LBA 2-5)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760012" y="450270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3" name="Shape 9"/>
          <p:cNvSpPr/>
          <p:nvPr/>
        </p:nvSpPr>
        <p:spPr>
          <a:xfrm>
            <a:off x="6280190" y="42627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305300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69411" y="4340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Boot VM: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669411" y="483108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Stage 1: "MBR INFECTED!"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669411" y="533007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Stage 2: Ransom note + input field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6760012" y="63865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9" name="Shape 14"/>
          <p:cNvSpPr/>
          <p:nvPr/>
        </p:nvSpPr>
        <p:spPr>
          <a:xfrm>
            <a:off x="6280190" y="61466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189107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9411" y="6224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Demo Scenarios: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9411" y="67148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key ("COAL") → "YOU SUCK!"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669411" y="721387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Incorrect key → Error message + retry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F8CEBE-4782-3FA3-978E-4A30E7702A9D}"/>
              </a:ext>
            </a:extLst>
          </p:cNvPr>
          <p:cNvSpPr/>
          <p:nvPr/>
        </p:nvSpPr>
        <p:spPr>
          <a:xfrm>
            <a:off x="12124266" y="7507526"/>
            <a:ext cx="2506134" cy="69123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2256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511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1993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029063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 1: Disk addressing in real mode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7381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 Use CHS for Stage 1 (compatibility)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903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328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768209"/>
            <a:ext cx="6121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 2: Input buffer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2586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 movzx for safe indexing + buffer clearing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751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11766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53025"/>
            <a:ext cx="5271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 3: VM disk corruption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434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 Scripted cleanup: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1530906" y="6261497"/>
            <a:ext cx="6819305" cy="1065848"/>
          </a:xfrm>
          <a:prstGeom prst="roundRect">
            <a:avLst>
              <a:gd name="adj" fmla="val 3192"/>
            </a:avLst>
          </a:prstGeom>
          <a:solidFill>
            <a:srgbClr val="3D4D00"/>
          </a:solidFill>
          <a:ln/>
        </p:spPr>
      </p:sp>
      <p:sp>
        <p:nvSpPr>
          <p:cNvPr id="17" name="Shape 11"/>
          <p:cNvSpPr/>
          <p:nvPr/>
        </p:nvSpPr>
        <p:spPr>
          <a:xfrm>
            <a:off x="1519595" y="6261497"/>
            <a:ext cx="6841927" cy="1065848"/>
          </a:xfrm>
          <a:prstGeom prst="roundRect">
            <a:avLst>
              <a:gd name="adj" fmla="val 3192"/>
            </a:avLst>
          </a:prstGeom>
          <a:solidFill>
            <a:srgbClr val="3D4D00"/>
          </a:solidFill>
          <a:ln/>
        </p:spPr>
      </p:sp>
      <p:sp>
        <p:nvSpPr>
          <p:cNvPr id="18" name="Text 12"/>
          <p:cNvSpPr/>
          <p:nvPr/>
        </p:nvSpPr>
        <p:spPr>
          <a:xfrm>
            <a:off x="1746409" y="6431518"/>
            <a:ext cx="63882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VBoxManage closemedium disk clean.raw --deleteVBoxManage closemedium disk clean.vdi --delete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5068"/>
            <a:ext cx="6524982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Ethical Considerations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21" y="1558409"/>
            <a:ext cx="2185630" cy="200906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412" y="2660809"/>
            <a:ext cx="278011" cy="347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3995" y="2190988"/>
            <a:ext cx="459605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This is a Proof-of-Concept Only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5293995" y="2618542"/>
            <a:ext cx="459605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actual encryption/harm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5145762" y="3582591"/>
            <a:ext cx="8743236" cy="11430"/>
          </a:xfrm>
          <a:prstGeom prst="roundRect">
            <a:avLst>
              <a:gd name="adj" fmla="val 259474"/>
            </a:avLst>
          </a:prstGeom>
          <a:solidFill>
            <a:srgbClr val="59595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46" y="3616881"/>
            <a:ext cx="4371261" cy="200906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412" y="4447580"/>
            <a:ext cx="278011" cy="3475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86751" y="4466868"/>
            <a:ext cx="504074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Educational focus on boot security</a:t>
            </a:r>
            <a:endParaRPr lang="en-US" sz="1900" dirty="0"/>
          </a:p>
        </p:txBody>
      </p:sp>
      <p:sp>
        <p:nvSpPr>
          <p:cNvPr id="11" name="Shape 5"/>
          <p:cNvSpPr/>
          <p:nvPr/>
        </p:nvSpPr>
        <p:spPr>
          <a:xfrm>
            <a:off x="6238518" y="5641062"/>
            <a:ext cx="7650480" cy="11430"/>
          </a:xfrm>
          <a:prstGeom prst="roundRect">
            <a:avLst>
              <a:gd name="adj" fmla="val 259474"/>
            </a:avLst>
          </a:prstGeom>
          <a:solidFill>
            <a:srgbClr val="595959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91" y="5675352"/>
            <a:ext cx="6556891" cy="2009061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4531" y="6506051"/>
            <a:ext cx="278011" cy="34754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79625" y="5872996"/>
            <a:ext cx="266866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Defensive Insights</a:t>
            </a:r>
            <a:endParaRPr lang="en-US" sz="1900" dirty="0"/>
          </a:p>
        </p:txBody>
      </p:sp>
      <p:sp>
        <p:nvSpPr>
          <p:cNvPr id="15" name="Text 7"/>
          <p:cNvSpPr/>
          <p:nvPr/>
        </p:nvSpPr>
        <p:spPr>
          <a:xfrm>
            <a:off x="7479625" y="6300549"/>
            <a:ext cx="387155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Boot (UEFI) prevents MBR tampering</a:t>
            </a:r>
            <a:endParaRPr lang="en-US" sz="1550" dirty="0"/>
          </a:p>
        </p:txBody>
      </p:sp>
      <p:sp>
        <p:nvSpPr>
          <p:cNvPr id="16" name="Text 8"/>
          <p:cNvSpPr/>
          <p:nvPr/>
        </p:nvSpPr>
        <p:spPr>
          <a:xfrm>
            <a:off x="7479625" y="6735485"/>
            <a:ext cx="387155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 sector monitoring tools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7479625" y="7170420"/>
            <a:ext cx="387155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MBR backups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8B65C-390D-3664-4995-4637E248F901}"/>
              </a:ext>
            </a:extLst>
          </p:cNvPr>
          <p:cNvSpPr/>
          <p:nvPr/>
        </p:nvSpPr>
        <p:spPr>
          <a:xfrm>
            <a:off x="12124266" y="7507526"/>
            <a:ext cx="2506134" cy="69123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586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Medium</vt:lpstr>
      <vt:lpstr>Roboto Mono Medium</vt:lpstr>
      <vt:lpstr>Consolas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Azfar waqas</cp:lastModifiedBy>
  <cp:revision>5</cp:revision>
  <dcterms:created xsi:type="dcterms:W3CDTF">2025-06-13T05:59:40Z</dcterms:created>
  <dcterms:modified xsi:type="dcterms:W3CDTF">2025-06-13T06:57:27Z</dcterms:modified>
</cp:coreProperties>
</file>